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Lst>
  <p:sldSz cy="32918400" cx="21945600"/>
  <p:notesSz cx="6716700" cy="923925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6" roundtripDataSignature="AMtx7mj6MKubJyBCl8P//pk8Qs8gKQH+n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slide" Target="slides/slide1.xml"/><Relationship Id="rId6" Type="http://customschemas.google.com/relationships/presentationmetadata" Target="meta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19650" y="692925"/>
            <a:ext cx="4478000" cy="3464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71650" y="4388625"/>
            <a:ext cx="5373350" cy="415765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txBox="1"/>
          <p:nvPr>
            <p:ph idx="1" type="body"/>
          </p:nvPr>
        </p:nvSpPr>
        <p:spPr>
          <a:xfrm>
            <a:off x="914400" y="4419720"/>
            <a:ext cx="4876560" cy="41144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6" name="Google Shape;56;p1:notes"/>
          <p:cNvSpPr txBox="1"/>
          <p:nvPr/>
        </p:nvSpPr>
        <p:spPr>
          <a:xfrm>
            <a:off x="3809880" y="8763120"/>
            <a:ext cx="2895120" cy="45684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000000"/>
                </a:solidFill>
                <a:latin typeface="Times New Roman"/>
                <a:ea typeface="Times New Roman"/>
                <a:cs typeface="Times New Roman"/>
                <a:sym typeface="Times New Roman"/>
              </a:rPr>
              <a:t>‹#›</a:t>
            </a:fld>
            <a:endParaRPr b="0" i="0" sz="1800" u="none" cap="none" strike="noStrike">
              <a:solidFill>
                <a:schemeClr val="dk1"/>
              </a:solidFill>
              <a:latin typeface="Arial"/>
              <a:ea typeface="Arial"/>
              <a:cs typeface="Arial"/>
              <a:sym typeface="Arial"/>
            </a:endParaRPr>
          </a:p>
        </p:txBody>
      </p:sp>
      <p:sp>
        <p:nvSpPr>
          <p:cNvPr id="57" name="Google Shape;57;p1:notes"/>
          <p:cNvSpPr/>
          <p:nvPr>
            <p:ph idx="2" type="sldImg"/>
          </p:nvPr>
        </p:nvSpPr>
        <p:spPr>
          <a:xfrm>
            <a:off x="1119650" y="692925"/>
            <a:ext cx="4478000" cy="3464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8" name="Shape 38"/>
        <p:cNvGrpSpPr/>
        <p:nvPr/>
      </p:nvGrpSpPr>
      <p:grpSpPr>
        <a:xfrm>
          <a:off x="0" y="0"/>
          <a:ext cx="0" cy="0"/>
          <a:chOff x="0" y="0"/>
          <a:chExt cx="0" cy="0"/>
        </a:xfrm>
      </p:grpSpPr>
      <p:sp>
        <p:nvSpPr>
          <p:cNvPr id="39" name="Google Shape;39;p12"/>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12"/>
          <p:cNvSpPr txBox="1"/>
          <p:nvPr>
            <p:ph idx="1" type="body"/>
          </p:nvPr>
        </p:nvSpPr>
        <p:spPr>
          <a:xfrm>
            <a:off x="1097280" y="7702560"/>
            <a:ext cx="197506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12"/>
          <p:cNvSpPr txBox="1"/>
          <p:nvPr>
            <p:ph idx="2" type="body"/>
          </p:nvPr>
        </p:nvSpPr>
        <p:spPr>
          <a:xfrm>
            <a:off x="1097280" y="17674920"/>
            <a:ext cx="197506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2" name="Shape 42"/>
        <p:cNvGrpSpPr/>
        <p:nvPr/>
      </p:nvGrpSpPr>
      <p:grpSpPr>
        <a:xfrm>
          <a:off x="0" y="0"/>
          <a:ext cx="0" cy="0"/>
          <a:chOff x="0" y="0"/>
          <a:chExt cx="0" cy="0"/>
        </a:xfrm>
      </p:grpSpPr>
      <p:sp>
        <p:nvSpPr>
          <p:cNvPr id="43" name="Google Shape;43;p13"/>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13"/>
          <p:cNvSpPr txBox="1"/>
          <p:nvPr>
            <p:ph idx="1" type="body"/>
          </p:nvPr>
        </p:nvSpPr>
        <p:spPr>
          <a:xfrm>
            <a:off x="1097280" y="770256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13"/>
          <p:cNvSpPr txBox="1"/>
          <p:nvPr>
            <p:ph idx="2" type="body"/>
          </p:nvPr>
        </p:nvSpPr>
        <p:spPr>
          <a:xfrm>
            <a:off x="11217960" y="770256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3"/>
          <p:cNvSpPr txBox="1"/>
          <p:nvPr>
            <p:ph idx="3" type="body"/>
          </p:nvPr>
        </p:nvSpPr>
        <p:spPr>
          <a:xfrm>
            <a:off x="11217960" y="1767492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13"/>
          <p:cNvSpPr txBox="1"/>
          <p:nvPr>
            <p:ph idx="4" type="body"/>
          </p:nvPr>
        </p:nvSpPr>
        <p:spPr>
          <a:xfrm>
            <a:off x="1097280" y="1767492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8" name="Shape 48"/>
        <p:cNvGrpSpPr/>
        <p:nvPr/>
      </p:nvGrpSpPr>
      <p:grpSpPr>
        <a:xfrm>
          <a:off x="0" y="0"/>
          <a:ext cx="0" cy="0"/>
          <a:chOff x="0" y="0"/>
          <a:chExt cx="0" cy="0"/>
        </a:xfrm>
      </p:grpSpPr>
      <p:sp>
        <p:nvSpPr>
          <p:cNvPr id="49" name="Google Shape;49;p14"/>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14"/>
          <p:cNvSpPr txBox="1"/>
          <p:nvPr>
            <p:ph idx="1" type="body"/>
          </p:nvPr>
        </p:nvSpPr>
        <p:spPr>
          <a:xfrm>
            <a:off x="1097280" y="7702560"/>
            <a:ext cx="19750680" cy="1909224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14"/>
          <p:cNvSpPr txBox="1"/>
          <p:nvPr>
            <p:ph idx="2" type="body"/>
          </p:nvPr>
        </p:nvSpPr>
        <p:spPr>
          <a:xfrm>
            <a:off x="1097280" y="7702560"/>
            <a:ext cx="19750680" cy="1909224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52" name="Google Shape;52;p14"/>
          <p:cNvPicPr preferRelativeResize="0"/>
          <p:nvPr/>
        </p:nvPicPr>
        <p:blipFill rotWithShape="1">
          <a:blip r:embed="rId2">
            <a:alphaModFix/>
          </a:blip>
          <a:srcRect b="0" l="0" r="0" t="0"/>
          <a:stretch/>
        </p:blipFill>
        <p:spPr>
          <a:xfrm>
            <a:off x="1096920" y="9369360"/>
            <a:ext cx="19750680" cy="15758280"/>
          </a:xfrm>
          <a:prstGeom prst="rect">
            <a:avLst/>
          </a:prstGeom>
          <a:noFill/>
          <a:ln>
            <a:noFill/>
          </a:ln>
        </p:spPr>
      </p:pic>
      <p:pic>
        <p:nvPicPr>
          <p:cNvPr id="53" name="Google Shape;53;p14"/>
          <p:cNvPicPr preferRelativeResize="0"/>
          <p:nvPr/>
        </p:nvPicPr>
        <p:blipFill rotWithShape="1">
          <a:blip r:embed="rId2">
            <a:alphaModFix/>
          </a:blip>
          <a:srcRect b="0" l="0" r="0" t="0"/>
          <a:stretch/>
        </p:blipFill>
        <p:spPr>
          <a:xfrm>
            <a:off x="1096920" y="9369360"/>
            <a:ext cx="19750680" cy="157582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9" name="Shape 9"/>
        <p:cNvGrpSpPr/>
        <p:nvPr/>
      </p:nvGrpSpPr>
      <p:grpSpPr>
        <a:xfrm>
          <a:off x="0" y="0"/>
          <a:ext cx="0" cy="0"/>
          <a:chOff x="0" y="0"/>
          <a:chExt cx="0" cy="0"/>
        </a:xfrm>
      </p:grpSpPr>
      <p:sp>
        <p:nvSpPr>
          <p:cNvPr id="10" name="Google Shape;10;p4"/>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 name="Google Shape;11;p4"/>
          <p:cNvSpPr txBox="1"/>
          <p:nvPr>
            <p:ph idx="1" type="subTitle"/>
          </p:nvPr>
        </p:nvSpPr>
        <p:spPr>
          <a:xfrm>
            <a:off x="1097280" y="7702560"/>
            <a:ext cx="19750680" cy="19092240"/>
          </a:xfrm>
          <a:prstGeom prst="rect">
            <a:avLst/>
          </a:prstGeom>
          <a:noFill/>
          <a:ln>
            <a:noFill/>
          </a:ln>
        </p:spPr>
        <p:txBody>
          <a:bodyPr anchorCtr="0" anchor="ctr" bIns="0" lIns="0" spcFirstLastPara="1" rIns="0" wrap="square" tIns="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2" name="Shape 12"/>
        <p:cNvGrpSpPr/>
        <p:nvPr/>
      </p:nvGrpSpPr>
      <p:grpSpPr>
        <a:xfrm>
          <a:off x="0" y="0"/>
          <a:ext cx="0" cy="0"/>
          <a:chOff x="0" y="0"/>
          <a:chExt cx="0" cy="0"/>
        </a:xfrm>
      </p:grpSpPr>
      <p:sp>
        <p:nvSpPr>
          <p:cNvPr id="13" name="Google Shape;13;p5"/>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5"/>
          <p:cNvSpPr txBox="1"/>
          <p:nvPr>
            <p:ph idx="1" type="body"/>
          </p:nvPr>
        </p:nvSpPr>
        <p:spPr>
          <a:xfrm>
            <a:off x="1097280" y="7702560"/>
            <a:ext cx="19750680" cy="1909224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5" name="Shape 15"/>
        <p:cNvGrpSpPr/>
        <p:nvPr/>
      </p:nvGrpSpPr>
      <p:grpSpPr>
        <a:xfrm>
          <a:off x="0" y="0"/>
          <a:ext cx="0" cy="0"/>
          <a:chOff x="0" y="0"/>
          <a:chExt cx="0" cy="0"/>
        </a:xfrm>
      </p:grpSpPr>
      <p:sp>
        <p:nvSpPr>
          <p:cNvPr id="16" name="Google Shape;16;p6"/>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6"/>
          <p:cNvSpPr txBox="1"/>
          <p:nvPr>
            <p:ph idx="1" type="body"/>
          </p:nvPr>
        </p:nvSpPr>
        <p:spPr>
          <a:xfrm>
            <a:off x="1097280" y="7702560"/>
            <a:ext cx="9638280" cy="1909224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6"/>
          <p:cNvSpPr txBox="1"/>
          <p:nvPr>
            <p:ph idx="2" type="body"/>
          </p:nvPr>
        </p:nvSpPr>
        <p:spPr>
          <a:xfrm>
            <a:off x="11217960" y="7702560"/>
            <a:ext cx="9638280" cy="1909224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 name="Shape 19"/>
        <p:cNvGrpSpPr/>
        <p:nvPr/>
      </p:nvGrpSpPr>
      <p:grpSpPr>
        <a:xfrm>
          <a:off x="0" y="0"/>
          <a:ext cx="0" cy="0"/>
          <a:chOff x="0" y="0"/>
          <a:chExt cx="0" cy="0"/>
        </a:xfrm>
      </p:grpSpPr>
      <p:sp>
        <p:nvSpPr>
          <p:cNvPr id="20" name="Google Shape;20;p7"/>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1" name="Shape 21"/>
        <p:cNvGrpSpPr/>
        <p:nvPr/>
      </p:nvGrpSpPr>
      <p:grpSpPr>
        <a:xfrm>
          <a:off x="0" y="0"/>
          <a:ext cx="0" cy="0"/>
          <a:chOff x="0" y="0"/>
          <a:chExt cx="0" cy="0"/>
        </a:xfrm>
      </p:grpSpPr>
      <p:sp>
        <p:nvSpPr>
          <p:cNvPr id="22" name="Google Shape;22;p8"/>
          <p:cNvSpPr txBox="1"/>
          <p:nvPr>
            <p:ph idx="1" type="subTitle"/>
          </p:nvPr>
        </p:nvSpPr>
        <p:spPr>
          <a:xfrm>
            <a:off x="1097280" y="1313280"/>
            <a:ext cx="19750680" cy="25481520"/>
          </a:xfrm>
          <a:prstGeom prst="rect">
            <a:avLst/>
          </a:prstGeom>
          <a:noFill/>
          <a:ln>
            <a:noFill/>
          </a:ln>
        </p:spPr>
        <p:txBody>
          <a:bodyPr anchorCtr="0" anchor="ctr" bIns="0" lIns="0" spcFirstLastPara="1" rIns="0" wrap="square" tIns="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3" name="Shape 23"/>
        <p:cNvGrpSpPr/>
        <p:nvPr/>
      </p:nvGrpSpPr>
      <p:grpSpPr>
        <a:xfrm>
          <a:off x="0" y="0"/>
          <a:ext cx="0" cy="0"/>
          <a:chOff x="0" y="0"/>
          <a:chExt cx="0" cy="0"/>
        </a:xfrm>
      </p:grpSpPr>
      <p:sp>
        <p:nvSpPr>
          <p:cNvPr id="24" name="Google Shape;24;p9"/>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9"/>
          <p:cNvSpPr txBox="1"/>
          <p:nvPr>
            <p:ph idx="1" type="body"/>
          </p:nvPr>
        </p:nvSpPr>
        <p:spPr>
          <a:xfrm>
            <a:off x="1097280" y="770256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9"/>
          <p:cNvSpPr txBox="1"/>
          <p:nvPr>
            <p:ph idx="2" type="body"/>
          </p:nvPr>
        </p:nvSpPr>
        <p:spPr>
          <a:xfrm>
            <a:off x="1097280" y="1767492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 name="Google Shape;27;p9"/>
          <p:cNvSpPr txBox="1"/>
          <p:nvPr>
            <p:ph idx="3" type="body"/>
          </p:nvPr>
        </p:nvSpPr>
        <p:spPr>
          <a:xfrm>
            <a:off x="11217960" y="7702560"/>
            <a:ext cx="9638280" cy="1909224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8" name="Shape 28"/>
        <p:cNvGrpSpPr/>
        <p:nvPr/>
      </p:nvGrpSpPr>
      <p:grpSpPr>
        <a:xfrm>
          <a:off x="0" y="0"/>
          <a:ext cx="0" cy="0"/>
          <a:chOff x="0" y="0"/>
          <a:chExt cx="0" cy="0"/>
        </a:xfrm>
      </p:grpSpPr>
      <p:sp>
        <p:nvSpPr>
          <p:cNvPr id="29" name="Google Shape;29;p10"/>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10"/>
          <p:cNvSpPr txBox="1"/>
          <p:nvPr>
            <p:ph idx="1" type="body"/>
          </p:nvPr>
        </p:nvSpPr>
        <p:spPr>
          <a:xfrm>
            <a:off x="1097280" y="7702560"/>
            <a:ext cx="9638280" cy="1909224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10"/>
          <p:cNvSpPr txBox="1"/>
          <p:nvPr>
            <p:ph idx="2" type="body"/>
          </p:nvPr>
        </p:nvSpPr>
        <p:spPr>
          <a:xfrm>
            <a:off x="11217960" y="770256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0"/>
          <p:cNvSpPr txBox="1"/>
          <p:nvPr>
            <p:ph idx="3" type="body"/>
          </p:nvPr>
        </p:nvSpPr>
        <p:spPr>
          <a:xfrm>
            <a:off x="11217960" y="1767492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3" name="Shape 33"/>
        <p:cNvGrpSpPr/>
        <p:nvPr/>
      </p:nvGrpSpPr>
      <p:grpSpPr>
        <a:xfrm>
          <a:off x="0" y="0"/>
          <a:ext cx="0" cy="0"/>
          <a:chOff x="0" y="0"/>
          <a:chExt cx="0" cy="0"/>
        </a:xfrm>
      </p:grpSpPr>
      <p:sp>
        <p:nvSpPr>
          <p:cNvPr id="34" name="Google Shape;34;p11"/>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1"/>
          <p:cNvSpPr txBox="1"/>
          <p:nvPr>
            <p:ph idx="1" type="body"/>
          </p:nvPr>
        </p:nvSpPr>
        <p:spPr>
          <a:xfrm>
            <a:off x="1097280" y="770256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1"/>
          <p:cNvSpPr txBox="1"/>
          <p:nvPr>
            <p:ph idx="2" type="body"/>
          </p:nvPr>
        </p:nvSpPr>
        <p:spPr>
          <a:xfrm>
            <a:off x="11217960" y="7702560"/>
            <a:ext cx="96382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1"/>
          <p:cNvSpPr txBox="1"/>
          <p:nvPr>
            <p:ph idx="3" type="body"/>
          </p:nvPr>
        </p:nvSpPr>
        <p:spPr>
          <a:xfrm>
            <a:off x="1097280" y="17674920"/>
            <a:ext cx="19750680" cy="910692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2"/>
          <p:cNvSpPr txBox="1"/>
          <p:nvPr>
            <p:ph type="title"/>
          </p:nvPr>
        </p:nvSpPr>
        <p:spPr>
          <a:xfrm>
            <a:off x="1097280" y="1313280"/>
            <a:ext cx="19750680" cy="549684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
          <p:cNvSpPr txBox="1"/>
          <p:nvPr>
            <p:ph idx="1" type="body"/>
          </p:nvPr>
        </p:nvSpPr>
        <p:spPr>
          <a:xfrm>
            <a:off x="1097280" y="7702560"/>
            <a:ext cx="19750680" cy="19092240"/>
          </a:xfrm>
          <a:prstGeom prst="rect">
            <a:avLst/>
          </a:prstGeom>
          <a:noFill/>
          <a:ln>
            <a:noFill/>
          </a:ln>
        </p:spPr>
        <p:txBody>
          <a:bodyPr anchorCtr="0" anchor="t" bIns="0" lIns="0" spcFirstLastPara="1" rIns="0" wrap="square" tIns="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BFBF"/>
        </a:solidFill>
      </p:bgPr>
    </p:bg>
    <p:spTree>
      <p:nvGrpSpPr>
        <p:cNvPr id="58" name="Shape 58"/>
        <p:cNvGrpSpPr/>
        <p:nvPr/>
      </p:nvGrpSpPr>
      <p:grpSpPr>
        <a:xfrm>
          <a:off x="0" y="0"/>
          <a:ext cx="0" cy="0"/>
          <a:chOff x="0" y="0"/>
          <a:chExt cx="0" cy="0"/>
        </a:xfrm>
      </p:grpSpPr>
      <p:sp>
        <p:nvSpPr>
          <p:cNvPr id="59" name="Google Shape;59;p1"/>
          <p:cNvSpPr/>
          <p:nvPr/>
        </p:nvSpPr>
        <p:spPr>
          <a:xfrm>
            <a:off x="546675" y="382500"/>
            <a:ext cx="20802300" cy="3382200"/>
          </a:xfrm>
          <a:prstGeom prst="rect">
            <a:avLst/>
          </a:prstGeom>
          <a:gradFill>
            <a:gsLst>
              <a:gs pos="0">
                <a:srgbClr val="DFE9FB"/>
              </a:gs>
              <a:gs pos="100000">
                <a:srgbClr val="6E9BE7"/>
              </a:gs>
            </a:gsLst>
            <a:lin ang="5400012" scaled="0"/>
          </a:gradFill>
          <a:ln cap="flat" cmpd="sng" w="114300">
            <a:solidFill>
              <a:srgbClr val="FF0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
          <p:cNvSpPr/>
          <p:nvPr/>
        </p:nvSpPr>
        <p:spPr>
          <a:xfrm>
            <a:off x="546675" y="4671001"/>
            <a:ext cx="20802300" cy="3382200"/>
          </a:xfrm>
          <a:prstGeom prst="rect">
            <a:avLst/>
          </a:prstGeom>
          <a:gradFill>
            <a:gsLst>
              <a:gs pos="0">
                <a:srgbClr val="DFE9FB"/>
              </a:gs>
              <a:gs pos="100000">
                <a:srgbClr val="6E9BE7"/>
              </a:gs>
            </a:gsLst>
            <a:lin ang="5400012" scaled="0"/>
          </a:gradFill>
          <a:ln cap="flat" cmpd="sng" w="111225">
            <a:solidFill>
              <a:srgbClr val="FF0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
          <p:cNvSpPr/>
          <p:nvPr/>
        </p:nvSpPr>
        <p:spPr>
          <a:xfrm>
            <a:off x="9157525" y="3756650"/>
            <a:ext cx="3144300" cy="1205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0" lang="en-US" sz="5400" u="none" cap="none" strike="noStrike">
                <a:solidFill>
                  <a:srgbClr val="000000"/>
                </a:solidFill>
                <a:latin typeface="Times New Roman"/>
                <a:ea typeface="Times New Roman"/>
                <a:cs typeface="Times New Roman"/>
                <a:sym typeface="Times New Roman"/>
              </a:rPr>
              <a:t>Objective</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62" name="Google Shape;62;p1"/>
          <p:cNvSpPr/>
          <p:nvPr/>
        </p:nvSpPr>
        <p:spPr>
          <a:xfrm>
            <a:off x="546675" y="8903750"/>
            <a:ext cx="10058100" cy="7238400"/>
          </a:xfrm>
          <a:prstGeom prst="rect">
            <a:avLst/>
          </a:prstGeom>
          <a:gradFill>
            <a:gsLst>
              <a:gs pos="0">
                <a:srgbClr val="DFE9FB"/>
              </a:gs>
              <a:gs pos="100000">
                <a:srgbClr val="6E9BE7"/>
              </a:gs>
            </a:gsLst>
            <a:lin ang="5400012" scaled="0"/>
          </a:gradFill>
          <a:ln cap="flat" cmpd="sng" w="111225">
            <a:solidFill>
              <a:srgbClr val="FF0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
          <p:cNvSpPr/>
          <p:nvPr/>
        </p:nvSpPr>
        <p:spPr>
          <a:xfrm>
            <a:off x="3671130" y="8053300"/>
            <a:ext cx="9295800" cy="17355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0" lang="en-US" sz="5400" u="none" cap="none" strike="noStrike">
                <a:solidFill>
                  <a:srgbClr val="000000"/>
                </a:solidFill>
                <a:latin typeface="Times New Roman"/>
                <a:ea typeface="Times New Roman"/>
                <a:cs typeface="Times New Roman"/>
                <a:sym typeface="Times New Roman"/>
              </a:rPr>
              <a:t>Motivation</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en-US" sz="5400" u="none" cap="none" strike="noStrike">
                <a:solidFill>
                  <a:srgbClr val="000000"/>
                </a:solidFill>
                <a:latin typeface="Times New Roman"/>
                <a:ea typeface="Times New Roman"/>
                <a:cs typeface="Times New Roman"/>
                <a:sym typeface="Times New Roman"/>
              </a:rPr>
              <a:t> </a:t>
            </a:r>
            <a:endParaRPr b="0" i="0" sz="1800" u="none" cap="none" strike="noStrike">
              <a:solidFill>
                <a:schemeClr val="dk1"/>
              </a:solidFill>
              <a:latin typeface="Arial"/>
              <a:ea typeface="Arial"/>
              <a:cs typeface="Arial"/>
              <a:sym typeface="Arial"/>
            </a:endParaRPr>
          </a:p>
        </p:txBody>
      </p:sp>
      <p:sp>
        <p:nvSpPr>
          <p:cNvPr id="64" name="Google Shape;64;p1"/>
          <p:cNvSpPr/>
          <p:nvPr/>
        </p:nvSpPr>
        <p:spPr>
          <a:xfrm>
            <a:off x="546675" y="17029500"/>
            <a:ext cx="10058100" cy="15530100"/>
          </a:xfrm>
          <a:prstGeom prst="rect">
            <a:avLst/>
          </a:prstGeom>
          <a:gradFill>
            <a:gsLst>
              <a:gs pos="0">
                <a:srgbClr val="DFE9FB"/>
              </a:gs>
              <a:gs pos="100000">
                <a:srgbClr val="6E9BE7"/>
              </a:gs>
            </a:gsLst>
            <a:lin ang="5400012" scaled="0"/>
          </a:gradFill>
          <a:ln cap="flat" cmpd="sng" w="111225">
            <a:solidFill>
              <a:srgbClr val="FF0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
          <p:cNvSpPr/>
          <p:nvPr/>
        </p:nvSpPr>
        <p:spPr>
          <a:xfrm>
            <a:off x="3671057" y="16116293"/>
            <a:ext cx="9295800" cy="9132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0" lang="en-US" sz="5400" u="none" cap="none" strike="noStrike">
                <a:solidFill>
                  <a:srgbClr val="000000"/>
                </a:solidFill>
                <a:latin typeface="Times New Roman"/>
                <a:ea typeface="Times New Roman"/>
                <a:cs typeface="Times New Roman"/>
                <a:sym typeface="Times New Roman"/>
              </a:rPr>
              <a:t>Approach</a:t>
            </a:r>
            <a:endParaRPr b="0" i="0" sz="1800" u="none" cap="none" strike="noStrike">
              <a:solidFill>
                <a:schemeClr val="dk1"/>
              </a:solidFill>
              <a:latin typeface="Arial"/>
              <a:ea typeface="Arial"/>
              <a:cs typeface="Arial"/>
              <a:sym typeface="Arial"/>
            </a:endParaRPr>
          </a:p>
        </p:txBody>
      </p:sp>
      <p:sp>
        <p:nvSpPr>
          <p:cNvPr id="66" name="Google Shape;66;p1"/>
          <p:cNvSpPr/>
          <p:nvPr/>
        </p:nvSpPr>
        <p:spPr>
          <a:xfrm>
            <a:off x="11138600" y="8903750"/>
            <a:ext cx="10058100" cy="12226200"/>
          </a:xfrm>
          <a:prstGeom prst="rect">
            <a:avLst/>
          </a:prstGeom>
          <a:gradFill>
            <a:gsLst>
              <a:gs pos="0">
                <a:srgbClr val="DFE9FB"/>
              </a:gs>
              <a:gs pos="100000">
                <a:srgbClr val="6E9BE7"/>
              </a:gs>
            </a:gsLst>
            <a:lin ang="5400012" scaled="0"/>
          </a:gradFill>
          <a:ln cap="flat" cmpd="sng" w="111225">
            <a:solidFill>
              <a:srgbClr val="FF0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
          <p:cNvSpPr/>
          <p:nvPr/>
        </p:nvSpPr>
        <p:spPr>
          <a:xfrm>
            <a:off x="15101120" y="8053300"/>
            <a:ext cx="9295800" cy="9132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0" lang="en-US" sz="5400" u="none" cap="none" strike="noStrike">
                <a:solidFill>
                  <a:srgbClr val="000000"/>
                </a:solidFill>
                <a:latin typeface="Times New Roman"/>
                <a:ea typeface="Times New Roman"/>
                <a:cs typeface="Times New Roman"/>
                <a:sym typeface="Times New Roman"/>
              </a:rPr>
              <a:t>Testing</a:t>
            </a:r>
            <a:endParaRPr b="0" i="0" sz="1800" u="none" cap="none" strike="noStrike">
              <a:solidFill>
                <a:schemeClr val="dk1"/>
              </a:solidFill>
              <a:latin typeface="Arial"/>
              <a:ea typeface="Arial"/>
              <a:cs typeface="Arial"/>
              <a:sym typeface="Arial"/>
            </a:endParaRPr>
          </a:p>
        </p:txBody>
      </p:sp>
      <p:sp>
        <p:nvSpPr>
          <p:cNvPr id="68" name="Google Shape;68;p1"/>
          <p:cNvSpPr/>
          <p:nvPr/>
        </p:nvSpPr>
        <p:spPr>
          <a:xfrm>
            <a:off x="11138600" y="22097887"/>
            <a:ext cx="10058100" cy="6956700"/>
          </a:xfrm>
          <a:prstGeom prst="rect">
            <a:avLst/>
          </a:prstGeom>
          <a:gradFill>
            <a:gsLst>
              <a:gs pos="0">
                <a:srgbClr val="DFE9FB"/>
              </a:gs>
              <a:gs pos="100000">
                <a:srgbClr val="6E9BE7"/>
              </a:gs>
            </a:gsLst>
            <a:lin ang="5400012" scaled="0"/>
          </a:gradFill>
          <a:ln cap="flat" cmpd="sng" w="111225">
            <a:solidFill>
              <a:srgbClr val="FF0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
          <p:cNvSpPr/>
          <p:nvPr/>
        </p:nvSpPr>
        <p:spPr>
          <a:xfrm>
            <a:off x="14474675" y="21231480"/>
            <a:ext cx="9295800" cy="9132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0" lang="en-US" sz="5400" u="none" cap="none" strike="noStrike">
                <a:solidFill>
                  <a:srgbClr val="000000"/>
                </a:solidFill>
                <a:latin typeface="Times New Roman"/>
                <a:ea typeface="Times New Roman"/>
                <a:cs typeface="Times New Roman"/>
                <a:sym typeface="Times New Roman"/>
              </a:rPr>
              <a:t>Conclusion</a:t>
            </a:r>
            <a:endParaRPr b="0" i="0" sz="1800" u="none" cap="none" strike="noStrike">
              <a:solidFill>
                <a:schemeClr val="dk1"/>
              </a:solidFill>
              <a:latin typeface="Arial"/>
              <a:ea typeface="Arial"/>
              <a:cs typeface="Arial"/>
              <a:sym typeface="Arial"/>
            </a:endParaRPr>
          </a:p>
        </p:txBody>
      </p:sp>
      <p:sp>
        <p:nvSpPr>
          <p:cNvPr id="70" name="Google Shape;70;p1"/>
          <p:cNvSpPr/>
          <p:nvPr/>
        </p:nvSpPr>
        <p:spPr>
          <a:xfrm>
            <a:off x="4676750" y="2916338"/>
            <a:ext cx="16458900" cy="8028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None/>
            </a:pPr>
            <a:r>
              <a:rPr lang="en-US" sz="3800">
                <a:latin typeface="Times New Roman"/>
                <a:ea typeface="Times New Roman"/>
                <a:cs typeface="Times New Roman"/>
                <a:sym typeface="Times New Roman"/>
              </a:rPr>
              <a:t>Taskin Abdur-Rahman, Zohraan Badar, Kisoban Rajendran, Yadu Krishnan Madhu</a:t>
            </a:r>
            <a:endParaRPr sz="3800">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t/>
            </a:r>
            <a:endParaRPr sz="4000">
              <a:latin typeface="Times New Roman"/>
              <a:ea typeface="Times New Roman"/>
              <a:cs typeface="Times New Roman"/>
              <a:sym typeface="Times New Roman"/>
            </a:endParaRPr>
          </a:p>
        </p:txBody>
      </p:sp>
      <p:sp>
        <p:nvSpPr>
          <p:cNvPr id="71" name="Google Shape;71;p1"/>
          <p:cNvSpPr/>
          <p:nvPr/>
        </p:nvSpPr>
        <p:spPr>
          <a:xfrm>
            <a:off x="775275" y="17312730"/>
            <a:ext cx="9600900" cy="518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lang="en-US" sz="3000">
                <a:latin typeface="Times New Roman"/>
                <a:ea typeface="Times New Roman"/>
                <a:cs typeface="Times New Roman"/>
                <a:sym typeface="Times New Roman"/>
              </a:rPr>
              <a:t>The implementation of the APMS followed a structured approach encompassing hardware integration, software development, and rigorous testing. The systems structure included weight sensors to detect parking lot occupancy and ESP32 cameras for verifying QR codes at entry points. To create a user web application that provides real time parking availability information and allows for pre booking, React, JavaScript and HTML were used. Additionally C++ programming was employed to code the microcontrollers that communicate with the hardware components to ensure data transmission and processing.</a:t>
            </a:r>
            <a:endParaRPr b="0" i="0" sz="1800" u="none" cap="none" strike="noStrike">
              <a:solidFill>
                <a:schemeClr val="dk1"/>
              </a:solidFill>
              <a:latin typeface="Arial"/>
              <a:ea typeface="Arial"/>
              <a:cs typeface="Arial"/>
              <a:sym typeface="Arial"/>
            </a:endParaRPr>
          </a:p>
        </p:txBody>
      </p:sp>
      <p:sp>
        <p:nvSpPr>
          <p:cNvPr id="72" name="Google Shape;72;p1"/>
          <p:cNvSpPr/>
          <p:nvPr/>
        </p:nvSpPr>
        <p:spPr>
          <a:xfrm>
            <a:off x="1766163" y="26915225"/>
            <a:ext cx="3864900" cy="54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700"/>
              <a:t>Figure 1: </a:t>
            </a:r>
            <a:r>
              <a:rPr lang="en-US" sz="1700"/>
              <a:t>Skeleton</a:t>
            </a:r>
            <a:r>
              <a:rPr lang="en-US" sz="1700"/>
              <a:t> Parking Lot Fixture</a:t>
            </a:r>
            <a:endParaRPr sz="1700"/>
          </a:p>
        </p:txBody>
      </p:sp>
      <p:sp>
        <p:nvSpPr>
          <p:cNvPr id="73" name="Google Shape;73;p1"/>
          <p:cNvSpPr/>
          <p:nvPr/>
        </p:nvSpPr>
        <p:spPr>
          <a:xfrm>
            <a:off x="2299520" y="30197875"/>
            <a:ext cx="184200" cy="46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
          <p:cNvSpPr/>
          <p:nvPr/>
        </p:nvSpPr>
        <p:spPr>
          <a:xfrm>
            <a:off x="775275" y="8903827"/>
            <a:ext cx="9829500" cy="7057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lang="en-US" sz="3000">
                <a:latin typeface="Times New Roman"/>
                <a:ea typeface="Times New Roman"/>
                <a:cs typeface="Times New Roman"/>
                <a:sym typeface="Times New Roman"/>
              </a:rPr>
              <a:t>The motivation for this project stems from the escalating challenges faced by urban areas in managing limited parking spaces and increasing traffic. As cities grow more populated, the demand for efficient parking solutions is becoming increasingly urgent. Traditional parking management systems often struggle to keep pace with the dynamic nature of urban environments, leading to congestion, wasted time for drivers, and inefficient use of parking resources.</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3000">
                <a:latin typeface="Times New Roman"/>
                <a:ea typeface="Times New Roman"/>
                <a:cs typeface="Times New Roman"/>
                <a:sym typeface="Times New Roman"/>
              </a:rPr>
              <a:t>Additionally, by reducing congestion and idle times, the system can help alleviate traffic congestion, lower carbon emissions, and create a more sustainable urban environment. The implementation of smart features such as pre-booking and QR code access enhances security and convenience for users, further incentivizing the adoption of the system.</a:t>
            </a:r>
            <a:endParaRPr sz="3000">
              <a:latin typeface="Times New Roman"/>
              <a:ea typeface="Times New Roman"/>
              <a:cs typeface="Times New Roman"/>
              <a:sym typeface="Times New Roman"/>
            </a:endParaRPr>
          </a:p>
          <a:p>
            <a:pPr indent="0" lvl="0" marL="0" rtl="0" algn="l">
              <a:spcBef>
                <a:spcPts val="0"/>
              </a:spcBef>
              <a:spcAft>
                <a:spcPts val="0"/>
              </a:spcAft>
              <a:buNone/>
            </a:pPr>
            <a:r>
              <a:t/>
            </a:r>
            <a:endParaRPr sz="3000">
              <a:latin typeface="Times New Roman"/>
              <a:ea typeface="Times New Roman"/>
              <a:cs typeface="Times New Roman"/>
              <a:sym typeface="Times New Roman"/>
            </a:endParaRPr>
          </a:p>
        </p:txBody>
      </p:sp>
      <p:sp>
        <p:nvSpPr>
          <p:cNvPr id="75" name="Google Shape;75;p1"/>
          <p:cNvSpPr/>
          <p:nvPr/>
        </p:nvSpPr>
        <p:spPr>
          <a:xfrm>
            <a:off x="11367175" y="9099825"/>
            <a:ext cx="9600900" cy="12030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3000">
                <a:latin typeface="Times New Roman"/>
                <a:ea typeface="Times New Roman"/>
                <a:cs typeface="Times New Roman"/>
                <a:sym typeface="Times New Roman"/>
              </a:rPr>
              <a:t>Testing QR Code Scanning and Gate Opening; </a:t>
            </a:r>
            <a:endParaRPr b="1"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3000">
                <a:latin typeface="Times New Roman"/>
                <a:ea typeface="Times New Roman"/>
                <a:cs typeface="Times New Roman"/>
                <a:sym typeface="Times New Roman"/>
              </a:rPr>
              <a:t>The functionality of scanning QR codes and opening gates was tested together as a combined unit. This testing phase focused on checking if the ESP32 cameras could accurately capture and decode user generated QR codes. Following this the gate opening mechanism underwent testing to ensure it properly responded to authenticated QR codes allowing authorized vehicles to enter and exit the parking area.</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lang="en-US" sz="3000">
                <a:latin typeface="Times New Roman"/>
                <a:ea typeface="Times New Roman"/>
                <a:cs typeface="Times New Roman"/>
                <a:sym typeface="Times New Roman"/>
              </a:rPr>
              <a:t>Validation of Weight Sensors and Traffic Light Integration;</a:t>
            </a:r>
            <a:r>
              <a:rPr lang="en-US" sz="3000">
                <a:latin typeface="Times New Roman"/>
                <a:ea typeface="Times New Roman"/>
                <a:cs typeface="Times New Roman"/>
                <a:sym typeface="Times New Roman"/>
              </a:rPr>
              <a:t> This test aimed to confirm the precision of weight sensor readings in detecting vehicle presence and triggering traffic light changes from green to red upon a parking spot being occupied. The seamless coordination between weight sensors and traffic lights was crucial for facilitating traffic flow within the parking premises.</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lang="en-US" sz="3000">
                <a:latin typeface="Times New Roman"/>
                <a:ea typeface="Times New Roman"/>
                <a:cs typeface="Times New Roman"/>
                <a:sym typeface="Times New Roman"/>
              </a:rPr>
              <a:t>Evaluation of Web Application Functionality;</a:t>
            </a:r>
            <a:r>
              <a:rPr lang="en-US" sz="3000">
                <a:latin typeface="Times New Roman"/>
                <a:ea typeface="Times New Roman"/>
                <a:cs typeface="Times New Roman"/>
                <a:sym typeface="Times New Roman"/>
              </a:rPr>
              <a:t> </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US" sz="3000">
                <a:latin typeface="Times New Roman"/>
                <a:ea typeface="Times New Roman"/>
                <a:cs typeface="Times New Roman"/>
                <a:sym typeface="Times New Roman"/>
              </a:rPr>
              <a:t>The web application underwent testing to assess its features and user interface, including evaluating functionalities like real time updates on parking availability, pre booking options and user authentication processes.</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lang="en-US" sz="3000">
                <a:latin typeface="Times New Roman"/>
                <a:ea typeface="Times New Roman"/>
                <a:cs typeface="Times New Roman"/>
                <a:sym typeface="Times New Roman"/>
              </a:rPr>
              <a:t>Comprehensive System Testing;</a:t>
            </a:r>
            <a:endParaRPr b="1"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lang="en-US" sz="3000">
                <a:latin typeface="Times New Roman"/>
                <a:ea typeface="Times New Roman"/>
                <a:cs typeface="Times New Roman"/>
                <a:sym typeface="Times New Roman"/>
              </a:rPr>
              <a:t> </a:t>
            </a:r>
            <a:r>
              <a:rPr lang="en-US" sz="3000">
                <a:latin typeface="Times New Roman"/>
                <a:ea typeface="Times New Roman"/>
                <a:cs typeface="Times New Roman"/>
                <a:sym typeface="Times New Roman"/>
              </a:rPr>
              <a:t>After verifying components the APMS was integrated as a complete system, for comprehensive testing.</a:t>
            </a:r>
            <a:endParaRPr sz="3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3000">
              <a:latin typeface="Times New Roman"/>
              <a:ea typeface="Times New Roman"/>
              <a:cs typeface="Times New Roman"/>
              <a:sym typeface="Times New Roman"/>
            </a:endParaRPr>
          </a:p>
        </p:txBody>
      </p:sp>
      <p:sp>
        <p:nvSpPr>
          <p:cNvPr id="76" name="Google Shape;76;p1"/>
          <p:cNvSpPr/>
          <p:nvPr/>
        </p:nvSpPr>
        <p:spPr>
          <a:xfrm>
            <a:off x="699325" y="4746949"/>
            <a:ext cx="20497200" cy="33063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lang="en-US" sz="3500">
                <a:latin typeface="Times New Roman"/>
                <a:ea typeface="Times New Roman"/>
                <a:cs typeface="Times New Roman"/>
                <a:sym typeface="Times New Roman"/>
              </a:rPr>
              <a:t>The objective of this project is to design, develop, and implement an Automated Parking Management System (APMS) leveraging Internet of Things (IoT) technology to demonstrate its effectiveness in optimizing parking operations. The system will utilize sensors to detect vehicle presence in individual parking slots and collect real-time data to provide users with parking availability information via a web application. Additionally, users will have the option to pre-book parking spaces through the web application, receiving unique codes for entry and exit, enhancing security and user convenience.</a:t>
            </a:r>
            <a:endParaRPr b="0" i="0" sz="1800" u="none" cap="none" strike="noStrike">
              <a:solidFill>
                <a:schemeClr val="dk1"/>
              </a:solidFill>
              <a:latin typeface="Arial"/>
              <a:ea typeface="Arial"/>
              <a:cs typeface="Arial"/>
              <a:sym typeface="Arial"/>
            </a:endParaRPr>
          </a:p>
        </p:txBody>
      </p:sp>
      <p:sp>
        <p:nvSpPr>
          <p:cNvPr id="77" name="Google Shape;77;p1"/>
          <p:cNvSpPr/>
          <p:nvPr/>
        </p:nvSpPr>
        <p:spPr>
          <a:xfrm>
            <a:off x="4737800" y="807650"/>
            <a:ext cx="16336800" cy="20712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Font typeface="Arial"/>
              <a:buNone/>
            </a:pPr>
            <a:r>
              <a:rPr lang="en-US" sz="6500">
                <a:latin typeface="Times New Roman"/>
                <a:ea typeface="Times New Roman"/>
                <a:cs typeface="Times New Roman"/>
                <a:sym typeface="Times New Roman"/>
              </a:rPr>
              <a:t>Automated Vehicle Parking Management System</a:t>
            </a:r>
            <a:endParaRPr b="0" i="0" sz="1800" u="none" cap="none" strike="noStrike">
              <a:solidFill>
                <a:schemeClr val="dk1"/>
              </a:solidFill>
              <a:latin typeface="Arial"/>
              <a:ea typeface="Arial"/>
              <a:cs typeface="Arial"/>
              <a:sym typeface="Arial"/>
            </a:endParaRPr>
          </a:p>
        </p:txBody>
      </p:sp>
      <p:sp>
        <p:nvSpPr>
          <p:cNvPr id="78" name="Google Shape;78;p1"/>
          <p:cNvSpPr/>
          <p:nvPr/>
        </p:nvSpPr>
        <p:spPr>
          <a:xfrm>
            <a:off x="10719558" y="29057383"/>
            <a:ext cx="10896000" cy="9132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None/>
            </a:pPr>
            <a:r>
              <a:rPr b="1" i="0" lang="en-US" sz="4800" u="none" cap="none" strike="noStrike">
                <a:solidFill>
                  <a:srgbClr val="000000"/>
                </a:solidFill>
                <a:latin typeface="Times New Roman"/>
                <a:ea typeface="Times New Roman"/>
                <a:cs typeface="Times New Roman"/>
                <a:sym typeface="Times New Roman"/>
              </a:rPr>
              <a:t>References and Acknowledgements</a:t>
            </a:r>
            <a:endParaRPr b="0" i="0" sz="1200" u="none" cap="none" strike="noStrike">
              <a:solidFill>
                <a:schemeClr val="dk1"/>
              </a:solidFill>
              <a:latin typeface="Arial"/>
              <a:ea typeface="Arial"/>
              <a:cs typeface="Arial"/>
              <a:sym typeface="Arial"/>
            </a:endParaRPr>
          </a:p>
        </p:txBody>
      </p:sp>
      <p:sp>
        <p:nvSpPr>
          <p:cNvPr id="79" name="Google Shape;79;p1"/>
          <p:cNvSpPr/>
          <p:nvPr/>
        </p:nvSpPr>
        <p:spPr>
          <a:xfrm>
            <a:off x="11138600" y="29892955"/>
            <a:ext cx="10058100" cy="2666400"/>
          </a:xfrm>
          <a:prstGeom prst="rect">
            <a:avLst/>
          </a:prstGeom>
          <a:gradFill>
            <a:gsLst>
              <a:gs pos="0">
                <a:srgbClr val="DFE9FB"/>
              </a:gs>
              <a:gs pos="100000">
                <a:srgbClr val="6E9BE7"/>
              </a:gs>
            </a:gsLst>
            <a:lin ang="5400012" scaled="0"/>
          </a:gradFill>
          <a:ln cap="flat" cmpd="sng" w="111225">
            <a:solidFill>
              <a:srgbClr val="FF0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
          <p:cNvSpPr/>
          <p:nvPr/>
        </p:nvSpPr>
        <p:spPr>
          <a:xfrm>
            <a:off x="11214775" y="29892950"/>
            <a:ext cx="9981600" cy="42432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Times New Roman"/>
                <a:ea typeface="Times New Roman"/>
                <a:cs typeface="Times New Roman"/>
                <a:sym typeface="Times New Roman"/>
              </a:rPr>
              <a:t>We would like to thank,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en-US" sz="2400" u="none" cap="none" strike="noStrike">
                <a:solidFill>
                  <a:srgbClr val="000000"/>
                </a:solidFill>
                <a:latin typeface="Times New Roman"/>
                <a:ea typeface="Times New Roman"/>
                <a:cs typeface="Times New Roman"/>
                <a:sym typeface="Times New Roman"/>
              </a:rPr>
              <a:t>Dr. Alagan Anpalagan</a:t>
            </a:r>
            <a:r>
              <a:rPr b="0" i="0" lang="en-US" sz="2400" u="none" cap="none" strike="noStrike">
                <a:solidFill>
                  <a:srgbClr val="000000"/>
                </a:solidFill>
                <a:latin typeface="Times New Roman"/>
                <a:ea typeface="Times New Roman"/>
                <a:cs typeface="Times New Roman"/>
                <a:sym typeface="Times New Roman"/>
              </a:rPr>
              <a:t>: </a:t>
            </a:r>
            <a:r>
              <a:rPr b="0" i="0" lang="en-US" sz="2300" u="none" cap="none" strike="noStrike">
                <a:solidFill>
                  <a:srgbClr val="000000"/>
                </a:solidFill>
                <a:latin typeface="Times New Roman"/>
                <a:ea typeface="Times New Roman"/>
                <a:cs typeface="Times New Roman"/>
                <a:sym typeface="Times New Roman"/>
              </a:rPr>
              <a:t>The Faculty Lab Coordinator (FLC) for this project, who is recognized for his guidance and assistance for students throughout their design project.</a:t>
            </a:r>
            <a:endParaRPr b="0" i="0" sz="23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i="0" lang="en-US" sz="2400" u="none" cap="none" strike="noStrike">
                <a:solidFill>
                  <a:srgbClr val="000000"/>
                </a:solidFill>
                <a:latin typeface="Times New Roman"/>
                <a:ea typeface="Times New Roman"/>
                <a:cs typeface="Times New Roman"/>
                <a:sym typeface="Times New Roman"/>
              </a:rPr>
              <a:t>ECB Department</a:t>
            </a:r>
            <a:r>
              <a:rPr b="0" i="0" lang="en-US" sz="2400" u="none" cap="none" strike="noStrike">
                <a:solidFill>
                  <a:srgbClr val="000000"/>
                </a:solidFill>
                <a:latin typeface="Times New Roman"/>
                <a:ea typeface="Times New Roman"/>
                <a:cs typeface="Times New Roman"/>
                <a:sym typeface="Times New Roman"/>
              </a:rPr>
              <a:t>: </a:t>
            </a:r>
            <a:r>
              <a:rPr b="0" i="0" lang="en-US" sz="2300" u="none" cap="none" strike="noStrike">
                <a:solidFill>
                  <a:srgbClr val="000000"/>
                </a:solidFill>
                <a:latin typeface="Times New Roman"/>
                <a:ea typeface="Times New Roman"/>
                <a:cs typeface="Times New Roman"/>
                <a:sym typeface="Times New Roman"/>
              </a:rPr>
              <a:t>The Department of Electrical, Computer, and Biomedical Engineering for facilitating the capstone design project experience for students and for their continued support for the learning opportunities available for students.</a:t>
            </a:r>
            <a:endParaRPr sz="23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2400" u="none" cap="none" strike="noStrike">
                <a:solidFill>
                  <a:srgbClr val="000000"/>
                </a:solidFill>
                <a:latin typeface="Times New Roman"/>
                <a:ea typeface="Times New Roman"/>
                <a:cs typeface="Times New Roman"/>
                <a:sym typeface="Times New Roman"/>
              </a:rPr>
              <a:t>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n-US" sz="2400" u="none" cap="none" strike="noStrike">
                <a:solidFill>
                  <a:srgbClr val="000000"/>
                </a:solidFill>
                <a:latin typeface="Times New Roman"/>
                <a:ea typeface="Times New Roman"/>
                <a:cs typeface="Times New Roman"/>
                <a:sym typeface="Times New Roman"/>
              </a:rPr>
              <a:t>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n-US" sz="2400" u="none" cap="none" strike="noStrike">
                <a:solidFill>
                  <a:srgbClr val="000000"/>
                </a:solidFill>
                <a:latin typeface="Times New Roman"/>
                <a:ea typeface="Times New Roman"/>
                <a:cs typeface="Times New Roman"/>
                <a:sym typeface="Times New Roman"/>
              </a:rPr>
              <a:t>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81" name="Google Shape;81;p1"/>
          <p:cNvSpPr/>
          <p:nvPr/>
        </p:nvSpPr>
        <p:spPr>
          <a:xfrm>
            <a:off x="11328925" y="22246200"/>
            <a:ext cx="9639000" cy="59547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lang="en-US" sz="3000">
                <a:latin typeface="Times New Roman"/>
                <a:ea typeface="Times New Roman"/>
                <a:cs typeface="Times New Roman"/>
                <a:sym typeface="Times New Roman"/>
              </a:rPr>
              <a:t>In summary our implementation of the Automated Parking Management System (APMS) signifies a progress, in managing parking efficiently. By utilizing technologies like weight sensors and ESP32 cameras we have improved parking operations and enriched the user experience through a user </a:t>
            </a:r>
            <a:r>
              <a:rPr lang="en-US" sz="3000">
                <a:latin typeface="Times New Roman"/>
                <a:ea typeface="Times New Roman"/>
                <a:cs typeface="Times New Roman"/>
                <a:sym typeface="Times New Roman"/>
              </a:rPr>
              <a:t>friendly</a:t>
            </a:r>
            <a:r>
              <a:rPr lang="en-US" sz="3000">
                <a:latin typeface="Times New Roman"/>
                <a:ea typeface="Times New Roman"/>
                <a:cs typeface="Times New Roman"/>
                <a:sym typeface="Times New Roman"/>
              </a:rPr>
              <a:t> web-app. The development of a user web application simplifies interactions offering features like booking options and QR code verification. Thorough testing and integration guarantee the systems functionality, dependability and scalability. In essence our research showcases how APMS has the potential to transform parking systems contributing to more sustainable cities, in the coming years.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descr="Text&#10;&#10;Description automatically generated with medium confidence" id="82" name="Google Shape;82;p1"/>
          <p:cNvPicPr preferRelativeResize="0"/>
          <p:nvPr/>
        </p:nvPicPr>
        <p:blipFill rotWithShape="1">
          <a:blip r:embed="rId3">
            <a:alphaModFix/>
          </a:blip>
          <a:srcRect b="0" l="0" r="0" t="0"/>
          <a:stretch/>
        </p:blipFill>
        <p:spPr>
          <a:xfrm>
            <a:off x="699326" y="480099"/>
            <a:ext cx="4419350" cy="2398718"/>
          </a:xfrm>
          <a:prstGeom prst="rect">
            <a:avLst/>
          </a:prstGeom>
          <a:noFill/>
          <a:ln>
            <a:noFill/>
          </a:ln>
        </p:spPr>
      </p:pic>
      <p:pic>
        <p:nvPicPr>
          <p:cNvPr id="83" name="Google Shape;83;p1"/>
          <p:cNvPicPr preferRelativeResize="0"/>
          <p:nvPr/>
        </p:nvPicPr>
        <p:blipFill>
          <a:blip r:embed="rId4">
            <a:alphaModFix/>
          </a:blip>
          <a:stretch>
            <a:fillRect/>
          </a:stretch>
        </p:blipFill>
        <p:spPr>
          <a:xfrm>
            <a:off x="7053424" y="29054575"/>
            <a:ext cx="2844113" cy="2398725"/>
          </a:xfrm>
          <a:prstGeom prst="rect">
            <a:avLst/>
          </a:prstGeom>
          <a:noFill/>
          <a:ln>
            <a:noFill/>
          </a:ln>
        </p:spPr>
      </p:pic>
      <p:pic>
        <p:nvPicPr>
          <p:cNvPr id="84" name="Google Shape;84;p1"/>
          <p:cNvPicPr preferRelativeResize="0"/>
          <p:nvPr/>
        </p:nvPicPr>
        <p:blipFill>
          <a:blip r:embed="rId5">
            <a:alphaModFix/>
          </a:blip>
          <a:stretch>
            <a:fillRect/>
          </a:stretch>
        </p:blipFill>
        <p:spPr>
          <a:xfrm>
            <a:off x="958850" y="22777860"/>
            <a:ext cx="5479520" cy="4243200"/>
          </a:xfrm>
          <a:prstGeom prst="rect">
            <a:avLst/>
          </a:prstGeom>
          <a:noFill/>
          <a:ln>
            <a:noFill/>
          </a:ln>
          <a:effectLst>
            <a:outerShdw blurRad="40000" rotWithShape="0" dir="5400000" dist="23000">
              <a:srgbClr val="000000">
                <a:alpha val="34900"/>
              </a:srgbClr>
            </a:outerShdw>
          </a:effectLst>
        </p:spPr>
      </p:pic>
      <p:pic>
        <p:nvPicPr>
          <p:cNvPr id="85" name="Google Shape;85;p1"/>
          <p:cNvPicPr preferRelativeResize="0"/>
          <p:nvPr/>
        </p:nvPicPr>
        <p:blipFill rotWithShape="1">
          <a:blip r:embed="rId6">
            <a:alphaModFix/>
          </a:blip>
          <a:srcRect b="0" l="0" r="0" t="21887"/>
          <a:stretch/>
        </p:blipFill>
        <p:spPr>
          <a:xfrm>
            <a:off x="1584876" y="27462426"/>
            <a:ext cx="4227475" cy="4402898"/>
          </a:xfrm>
          <a:prstGeom prst="rect">
            <a:avLst/>
          </a:prstGeom>
          <a:noFill/>
          <a:ln>
            <a:noFill/>
          </a:ln>
          <a:effectLst>
            <a:outerShdw blurRad="40000" rotWithShape="0" dir="5400000" dist="23000">
              <a:srgbClr val="000000">
                <a:alpha val="34900"/>
              </a:srgbClr>
            </a:outerShdw>
          </a:effectLst>
        </p:spPr>
      </p:pic>
      <p:sp>
        <p:nvSpPr>
          <p:cNvPr id="86" name="Google Shape;86;p1"/>
          <p:cNvSpPr/>
          <p:nvPr/>
        </p:nvSpPr>
        <p:spPr>
          <a:xfrm>
            <a:off x="1584813" y="31754100"/>
            <a:ext cx="4227600" cy="54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700"/>
              <a:t>Figure 2: Completed Parking Lot Fixture</a:t>
            </a:r>
            <a:endParaRPr sz="1700"/>
          </a:p>
        </p:txBody>
      </p:sp>
      <p:pic>
        <p:nvPicPr>
          <p:cNvPr id="87" name="Google Shape;87;p1"/>
          <p:cNvPicPr preferRelativeResize="0"/>
          <p:nvPr/>
        </p:nvPicPr>
        <p:blipFill rotWithShape="1">
          <a:blip r:embed="rId7">
            <a:alphaModFix/>
          </a:blip>
          <a:srcRect b="23371" l="10905" r="0" t="24842"/>
          <a:stretch/>
        </p:blipFill>
        <p:spPr>
          <a:xfrm>
            <a:off x="6903325" y="25969762"/>
            <a:ext cx="3144300" cy="2438127"/>
          </a:xfrm>
          <a:prstGeom prst="rect">
            <a:avLst/>
          </a:prstGeom>
          <a:noFill/>
          <a:ln>
            <a:noFill/>
          </a:ln>
        </p:spPr>
      </p:pic>
      <p:sp>
        <p:nvSpPr>
          <p:cNvPr id="88" name="Google Shape;88;p1"/>
          <p:cNvSpPr/>
          <p:nvPr/>
        </p:nvSpPr>
        <p:spPr>
          <a:xfrm>
            <a:off x="6491962" y="31318125"/>
            <a:ext cx="4227600" cy="54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500"/>
              <a:t>Figure 5: ESP32 Camera(QR Code Detection)</a:t>
            </a:r>
            <a:endParaRPr sz="1500"/>
          </a:p>
        </p:txBody>
      </p:sp>
      <p:sp>
        <p:nvSpPr>
          <p:cNvPr id="89" name="Google Shape;89;p1"/>
          <p:cNvSpPr/>
          <p:nvPr/>
        </p:nvSpPr>
        <p:spPr>
          <a:xfrm>
            <a:off x="6761125" y="28297125"/>
            <a:ext cx="3428700" cy="54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500"/>
              <a:t>Figure 4:Weight Sensor and Platform</a:t>
            </a:r>
            <a:endParaRPr sz="1500"/>
          </a:p>
        </p:txBody>
      </p:sp>
      <p:pic>
        <p:nvPicPr>
          <p:cNvPr id="90" name="Google Shape;90;p1"/>
          <p:cNvPicPr preferRelativeResize="0"/>
          <p:nvPr/>
        </p:nvPicPr>
        <p:blipFill>
          <a:blip r:embed="rId8">
            <a:alphaModFix/>
          </a:blip>
          <a:stretch>
            <a:fillRect/>
          </a:stretch>
        </p:blipFill>
        <p:spPr>
          <a:xfrm>
            <a:off x="7053426" y="22777850"/>
            <a:ext cx="2844100" cy="2408597"/>
          </a:xfrm>
          <a:prstGeom prst="rect">
            <a:avLst/>
          </a:prstGeom>
          <a:noFill/>
          <a:ln>
            <a:noFill/>
          </a:ln>
          <a:effectLst>
            <a:outerShdw blurRad="40000" rotWithShape="0" dir="5400000" dist="23000">
              <a:srgbClr val="000000">
                <a:alpha val="34900"/>
              </a:srgbClr>
            </a:outerShdw>
          </a:effectLst>
        </p:spPr>
      </p:pic>
      <p:sp>
        <p:nvSpPr>
          <p:cNvPr id="91" name="Google Shape;91;p1"/>
          <p:cNvSpPr/>
          <p:nvPr/>
        </p:nvSpPr>
        <p:spPr>
          <a:xfrm>
            <a:off x="7129000" y="25122275"/>
            <a:ext cx="2953500" cy="54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500"/>
              <a:t>Figure 3:Servo Motors(Gates)</a:t>
            </a:r>
            <a:endParaRPr sz="15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